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34" autoAdjust="0"/>
  </p:normalViewPr>
  <p:slideViewPr>
    <p:cSldViewPr>
      <p:cViewPr varScale="1">
        <p:scale>
          <a:sx n="103" d="100"/>
          <a:sy n="103" d="100"/>
        </p:scale>
        <p:origin x="-121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5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900AD0B-8DFB-42AC-B71C-733ECAA84AC1}" type="datetimeFigureOut">
              <a:rPr lang="en-US" smtClean="0"/>
              <a:t>5/26/2009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3B6723F-E2BE-4F24-82B8-C050572662E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rk Huang\AIM Downloads\Ecology cove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273491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Western US</a:t>
            </a:r>
          </a:p>
          <a:p>
            <a:endParaRPr lang="en-US" sz="1800" dirty="0" smtClean="0"/>
          </a:p>
          <a:p>
            <a:r>
              <a:rPr lang="en-US" sz="1800" dirty="0" smtClean="0"/>
              <a:t>Sparse plant life, cacti, drought resistant plants</a:t>
            </a:r>
          </a:p>
          <a:p>
            <a:endParaRPr lang="en-US" sz="1800" dirty="0" smtClean="0"/>
          </a:p>
          <a:p>
            <a:r>
              <a:rPr lang="en-US" sz="1800" dirty="0" smtClean="0"/>
              <a:t>Low rainfall, extreme temperature shifts between night/day</a:t>
            </a:r>
          </a:p>
          <a:p>
            <a:endParaRPr lang="en-US" sz="1800" dirty="0" smtClean="0"/>
          </a:p>
          <a:p>
            <a:r>
              <a:rPr lang="en-US" sz="1800" dirty="0" smtClean="0"/>
              <a:t>Reptiles, jackrabbits, owls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Deserts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1"/>
            <a:ext cx="2743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219200"/>
            <a:ext cx="2362200" cy="161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219200"/>
            <a:ext cx="24384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578291"/>
          </a:xfrm>
        </p:spPr>
        <p:txBody>
          <a:bodyPr/>
          <a:lstStyle/>
          <a:p>
            <a:r>
              <a:rPr lang="en-US" sz="1800" dirty="0" smtClean="0"/>
              <a:t>South America</a:t>
            </a:r>
          </a:p>
          <a:p>
            <a:endParaRPr lang="en-US" sz="1800" dirty="0" smtClean="0"/>
          </a:p>
          <a:p>
            <a:r>
              <a:rPr lang="en-US" sz="1800" dirty="0" smtClean="0"/>
              <a:t>High plant diversity, high biomass</a:t>
            </a:r>
          </a:p>
          <a:p>
            <a:endParaRPr lang="en-US" sz="1800" dirty="0" smtClean="0"/>
          </a:p>
          <a:p>
            <a:r>
              <a:rPr lang="en-US" sz="1800" dirty="0" smtClean="0"/>
              <a:t>High rainfalls and temperatures, impoverished soil</a:t>
            </a:r>
          </a:p>
          <a:p>
            <a:endParaRPr lang="en-US" sz="1800" dirty="0" smtClean="0"/>
          </a:p>
          <a:p>
            <a:r>
              <a:rPr lang="en-US" sz="1800" dirty="0" smtClean="0"/>
              <a:t>Sloths, snakes, monkeys, birds, leopards, and insects</a:t>
            </a:r>
            <a:endParaRPr lang="en-US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Tropical Rain Forests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6800"/>
            <a:ext cx="3429000" cy="230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1066800"/>
            <a:ext cx="2514600" cy="231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All organisms within a community are either producers, consumers, or decomposers</a:t>
            </a:r>
          </a:p>
          <a:p>
            <a:endParaRPr lang="en-US" dirty="0" smtClean="0"/>
          </a:p>
          <a:p>
            <a:r>
              <a:rPr lang="en-US" dirty="0" smtClean="0"/>
              <a:t>Each organisms has its own niche (function in a community)</a:t>
            </a:r>
          </a:p>
          <a:p>
            <a:endParaRPr lang="en-US" dirty="0" smtClean="0"/>
          </a:p>
          <a:p>
            <a:r>
              <a:rPr lang="en-US" dirty="0" smtClean="0"/>
              <a:t>Connections between different organisms can be seen in food chains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Communities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Pyramid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2057400"/>
            <a:ext cx="3657600" cy="273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48200" y="16764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The higher the organisms, the less biomass and energy, and fewer numbers.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Each higher level gains only 10% of the energy from the level before it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733800"/>
            <a:ext cx="26193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609600"/>
            <a:ext cx="383857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486400" y="1524000"/>
            <a:ext cx="297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Here are some examples of animals that fit into an ecological pyramid.</a:t>
            </a:r>
            <a:endParaRPr lang="en-US" sz="28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2743200" cy="4635691"/>
          </a:xfrm>
        </p:spPr>
        <p:txBody>
          <a:bodyPr>
            <a:normAutofit/>
          </a:bodyPr>
          <a:lstStyle/>
          <a:p>
            <a:r>
              <a:rPr lang="en-US" dirty="0" smtClean="0"/>
              <a:t>Toxins in an ecosystem are more concentrated and more dangerous for animals further up in the pyramid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Magnification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295400"/>
            <a:ext cx="33813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growth Rate of a population can be represented by the equation: rate=(births-deaths)/population size</a:t>
            </a:r>
          </a:p>
          <a:p>
            <a:endParaRPr lang="en-US" sz="2800" dirty="0" smtClean="0"/>
          </a:p>
          <a:p>
            <a:r>
              <a:rPr lang="en-US" sz="2800" dirty="0" smtClean="0"/>
              <a:t>Carrying Capacity- the max individuals of the species that can be support in a habitat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Ecology- Basic Definitions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66672"/>
          </a:xfrm>
        </p:spPr>
        <p:txBody>
          <a:bodyPr/>
          <a:lstStyle/>
          <a:p>
            <a:r>
              <a:rPr lang="en-US" dirty="0" smtClean="0"/>
              <a:t>Density –independent factors affect the population regardless of the population density.  EX. Extreme weather climates.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Density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2004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2004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04801"/>
            <a:ext cx="8229600" cy="1981200"/>
          </a:xfrm>
        </p:spPr>
        <p:txBody>
          <a:bodyPr/>
          <a:lstStyle/>
          <a:p>
            <a:r>
              <a:rPr lang="en-US" dirty="0" smtClean="0"/>
              <a:t>Density-dependant factors are those with effects that depend on population density such as competition, predation, and resource depletion.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352800"/>
            <a:ext cx="3803372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819400"/>
            <a:ext cx="365535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64287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Exponential growth occurs when a population is in an ideal environment and there is room, resources, and no death.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Growth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71800"/>
            <a:ext cx="22955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743200"/>
            <a:ext cx="213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53000" y="4953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Bacteria have an exponential growth rate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04800"/>
            <a:ext cx="815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[z] Arista" pitchFamily="2" charset="0"/>
              </a:rPr>
              <a:t>Everything </a:t>
            </a:r>
            <a:r>
              <a:rPr lang="en-US" sz="5400" b="1" u="sng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[z] Arista" pitchFamily="2" charset="0"/>
              </a:rPr>
              <a:t>YOU</a:t>
            </a:r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[z] Arista" pitchFamily="2" charset="0"/>
              </a:rPr>
              <a:t> need to know about ECOLOGY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[z] Arista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425848">
            <a:off x="727526" y="2291710"/>
            <a:ext cx="1809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6248400" y="20574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95600" y="2286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[z] Arista" pitchFamily="2" charset="0"/>
              </a:rPr>
              <a:t>For the AP Biology AP test</a:t>
            </a:r>
            <a:endParaRPr lang="en-US" sz="2400" dirty="0">
              <a:latin typeface="[z] Arista" pitchFamily="2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population becomes restricted in size because of limited resources.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667000"/>
            <a:ext cx="395186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001000" cy="2709672"/>
          </a:xfrm>
        </p:spPr>
        <p:txBody>
          <a:bodyPr/>
          <a:lstStyle/>
          <a:p>
            <a:r>
              <a:rPr lang="en-US" dirty="0" smtClean="0"/>
              <a:t>R-strategists produce a lot of offspring to ensure survival and to secure their environment before competitors arrive.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R-strategists &amp; K-strategists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971800"/>
            <a:ext cx="264054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4648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(ex) weeds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/>
          <a:lstStyle/>
          <a:p>
            <a:r>
              <a:rPr lang="en-US" dirty="0" smtClean="0"/>
              <a:t>K-strategists are better suited for stable environments and try to avoid reaching the carrying capacity of a population.  They usually produce relatively few offspring with a good chance of survival.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667000"/>
            <a:ext cx="3657600" cy="242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3429000"/>
            <a:ext cx="37909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000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Primary succession – no previous organisms have existed</a:t>
            </a:r>
          </a:p>
          <a:p>
            <a:r>
              <a:rPr lang="en-US" dirty="0" smtClean="0"/>
              <a:t>Secondary succession- when a new community develops where another has been destroyed of disrupted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Succession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505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505200"/>
            <a:ext cx="3333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00200" y="5562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Primary Succession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6096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 Succession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-=suffers +=benefits 0=neither wins or loses</a:t>
            </a:r>
          </a:p>
          <a:p>
            <a:endParaRPr lang="en-US" dirty="0" smtClean="0"/>
          </a:p>
          <a:p>
            <a:r>
              <a:rPr lang="en-US" dirty="0" smtClean="0"/>
              <a:t>Competition (-|-)</a:t>
            </a:r>
          </a:p>
          <a:p>
            <a:endParaRPr lang="en-US" dirty="0" smtClean="0"/>
          </a:p>
          <a:p>
            <a:r>
              <a:rPr lang="en-US" dirty="0" smtClean="0"/>
              <a:t>Predation (+|-)</a:t>
            </a:r>
          </a:p>
          <a:p>
            <a:endParaRPr lang="en-US" dirty="0" smtClean="0"/>
          </a:p>
          <a:p>
            <a:r>
              <a:rPr lang="en-US" dirty="0" smtClean="0"/>
              <a:t>Mutualism (+|+)</a:t>
            </a:r>
          </a:p>
          <a:p>
            <a:endParaRPr lang="en-US" dirty="0" smtClean="0"/>
          </a:p>
          <a:p>
            <a:r>
              <a:rPr lang="en-US" dirty="0" smtClean="0"/>
              <a:t>Commensalism (+|0)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Inter-specific Interactions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green house gases result more heat getting trapped in our atmosphere causing global warming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Impact on the Environment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95600"/>
            <a:ext cx="3962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971800"/>
            <a:ext cx="38385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Cycling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600200"/>
            <a:ext cx="383857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 rot="19797570">
            <a:off x="127271" y="2323746"/>
            <a:ext cx="4769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Water Cycling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38385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5425" y="2133600"/>
            <a:ext cx="38385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28600" y="381000"/>
            <a:ext cx="4114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Nitrogen Cycle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457200"/>
            <a:ext cx="35052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Carbon Cycle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pictures were taken from </a:t>
            </a:r>
            <a:r>
              <a:rPr lang="en-US" dirty="0" err="1" smtClean="0"/>
              <a:t>flickr</a:t>
            </a:r>
            <a:r>
              <a:rPr lang="en-US" dirty="0" smtClean="0"/>
              <a:t>/Mr. Chinn’s Notes</a:t>
            </a:r>
          </a:p>
          <a:p>
            <a:r>
              <a:rPr lang="en-US" dirty="0" smtClean="0"/>
              <a:t>Included in this study guide is most of the topics covered in the AP Biology test and SATII Biology test in our experiences</a:t>
            </a:r>
          </a:p>
          <a:p>
            <a:r>
              <a:rPr lang="en-US" dirty="0" smtClean="0"/>
              <a:t>Do not forget to look at the animal behavior PowerPoint</a:t>
            </a:r>
          </a:p>
          <a:p>
            <a:r>
              <a:rPr lang="en-US" dirty="0" smtClean="0"/>
              <a:t>Hope you enjoyed reading this and good luck on your test!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Ending Notes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Ecology is the scientific study of animals, their environments, and how they react with them.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Ecology-Basic Definitions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743200"/>
            <a:ext cx="2641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599" y="2743200"/>
            <a:ext cx="278258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2743200"/>
            <a:ext cx="2667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854891"/>
          </a:xfrm>
        </p:spPr>
        <p:txBody>
          <a:bodyPr/>
          <a:lstStyle/>
          <a:p>
            <a:r>
              <a:rPr lang="en-US" dirty="0" smtClean="0"/>
              <a:t>Biosphere - the entire part of the earth where living things exist.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Ecosystem – the interaction of living and nonliving things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Community- a group of populations in the same area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Population- a group of individuals of the same species that interbreed.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1295400"/>
            <a:ext cx="54864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The Major Biomes are: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Tundra</a:t>
            </a:r>
          </a:p>
          <a:p>
            <a:pPr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Taiga</a:t>
            </a:r>
          </a:p>
          <a:p>
            <a:pPr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Temperate Deciduous Forest</a:t>
            </a:r>
          </a:p>
          <a:p>
            <a:pPr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Grasslands</a:t>
            </a:r>
          </a:p>
          <a:p>
            <a:pPr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Deserts</a:t>
            </a:r>
          </a:p>
          <a:p>
            <a:pPr>
              <a:buNone/>
            </a:pP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Tropical Rain Forests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Biospheres are Divided into Biomes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Tundra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0999" y="1143000"/>
            <a:ext cx="274100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7999" y="1143000"/>
            <a:ext cx="27777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1143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3352800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Northern Regions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Few trees, mostly grasses and wildflowers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/>
              <a:t>A</a:t>
            </a:r>
            <a:r>
              <a:rPr lang="en-US" dirty="0" smtClean="0"/>
              <a:t> layer of permanently frozen soil and has a short growing season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Animals include Arctic animals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Taiga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2057400" cy="227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143000"/>
            <a:ext cx="2572417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143000"/>
            <a:ext cx="2362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3733800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Northern Forests Region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Evergreens and wind blown conifers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Very long, cold winters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Caribou, wolves, bears, moose, bears, rabbits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3581400"/>
            <a:ext cx="8229600" cy="2349691"/>
          </a:xfrm>
        </p:spPr>
        <p:txBody>
          <a:bodyPr/>
          <a:lstStyle/>
          <a:p>
            <a:r>
              <a:rPr lang="en-US" sz="1800" dirty="0" smtClean="0"/>
              <a:t>NE, Mid E US, Western Europe</a:t>
            </a:r>
          </a:p>
          <a:p>
            <a:endParaRPr lang="en-US" sz="1800" dirty="0" smtClean="0"/>
          </a:p>
          <a:p>
            <a:r>
              <a:rPr lang="en-US" sz="1800" dirty="0" smtClean="0"/>
              <a:t>Deciduous trees that drop their leaves in winter</a:t>
            </a:r>
          </a:p>
          <a:p>
            <a:endParaRPr lang="en-US" sz="1800" dirty="0" smtClean="0"/>
          </a:p>
          <a:p>
            <a:r>
              <a:rPr lang="en-US" sz="1800" dirty="0" smtClean="0"/>
              <a:t>Medium precipitation, warm summers, cold winters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Deer, wolves, bears, small mammals, birds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Temperate Deciduous Forests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29241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219201"/>
            <a:ext cx="29560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1219200"/>
            <a:ext cx="27384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73069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American Midwest, Eurasia, Africa, So. America</a:t>
            </a:r>
          </a:p>
          <a:p>
            <a:endParaRPr lang="en-US" sz="1800" dirty="0" smtClean="0"/>
          </a:p>
          <a:p>
            <a:r>
              <a:rPr lang="en-US" sz="1800" dirty="0" smtClean="0"/>
              <a:t>Grasses</a:t>
            </a:r>
          </a:p>
          <a:p>
            <a:endParaRPr lang="en-US" sz="1800" dirty="0" smtClean="0"/>
          </a:p>
          <a:p>
            <a:r>
              <a:rPr lang="en-US" sz="1800" dirty="0" smtClean="0"/>
              <a:t>Hot summers, cold winters, unpredictable rainfall</a:t>
            </a:r>
          </a:p>
          <a:p>
            <a:endParaRPr lang="en-US" sz="1800" dirty="0" smtClean="0"/>
          </a:p>
          <a:p>
            <a:r>
              <a:rPr lang="en-US" sz="1800" dirty="0" smtClean="0"/>
              <a:t>Prairie dogs, bison, foxes, ferrets, grouse, snakes, and lizards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Grasslands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28098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1" y="1219200"/>
            <a:ext cx="27431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219200"/>
            <a:ext cx="2743200" cy="184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753</TotalTime>
  <Words>686</Words>
  <Application>Microsoft Office PowerPoint</Application>
  <PresentationFormat>On-screen Show (4:3)</PresentationFormat>
  <Paragraphs>127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Concourse</vt:lpstr>
      <vt:lpstr>Slide 1</vt:lpstr>
      <vt:lpstr>Slide 2</vt:lpstr>
      <vt:lpstr>Ecology-Basic Definitions</vt:lpstr>
      <vt:lpstr>Slide 4</vt:lpstr>
      <vt:lpstr>Biospheres are Divided into Biomes</vt:lpstr>
      <vt:lpstr>Tundra</vt:lpstr>
      <vt:lpstr>Taiga</vt:lpstr>
      <vt:lpstr>Temperate Deciduous Forests</vt:lpstr>
      <vt:lpstr>Grasslands</vt:lpstr>
      <vt:lpstr>Deserts</vt:lpstr>
      <vt:lpstr>Tropical Rain Forests</vt:lpstr>
      <vt:lpstr>Communities</vt:lpstr>
      <vt:lpstr>Ecological Pyramid</vt:lpstr>
      <vt:lpstr>Slide 14</vt:lpstr>
      <vt:lpstr>Biological Magnification</vt:lpstr>
      <vt:lpstr>Population Ecology- Basic Definitions</vt:lpstr>
      <vt:lpstr>Population Density</vt:lpstr>
      <vt:lpstr>Slide 18</vt:lpstr>
      <vt:lpstr>Exponential Growth</vt:lpstr>
      <vt:lpstr>Logistic Growth</vt:lpstr>
      <vt:lpstr>R-strategists &amp; K-strategists</vt:lpstr>
      <vt:lpstr>Slide 22</vt:lpstr>
      <vt:lpstr>Ecological Succession</vt:lpstr>
      <vt:lpstr>Inter-specific Interactions</vt:lpstr>
      <vt:lpstr>Human Impact on the Environment</vt:lpstr>
      <vt:lpstr>Chemical Cycling</vt:lpstr>
      <vt:lpstr>Slide 27</vt:lpstr>
      <vt:lpstr>Ending Notes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 Huang</dc:creator>
  <cp:lastModifiedBy>Mark Huang</cp:lastModifiedBy>
  <cp:revision>54</cp:revision>
  <dcterms:created xsi:type="dcterms:W3CDTF">2009-05-27T01:54:01Z</dcterms:created>
  <dcterms:modified xsi:type="dcterms:W3CDTF">2009-05-27T14:27:48Z</dcterms:modified>
</cp:coreProperties>
</file>